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56" r:id="rId2"/>
    <p:sldId id="257" r:id="rId3"/>
    <p:sldId id="266" r:id="rId4"/>
    <p:sldId id="267" r:id="rId5"/>
    <p:sldId id="258" r:id="rId6"/>
    <p:sldId id="259" r:id="rId7"/>
    <p:sldId id="261" r:id="rId8"/>
    <p:sldId id="262"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3" d="100"/>
          <a:sy n="73" d="100"/>
        </p:scale>
        <p:origin x="-23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1272D2-F3D4-4935-BD4A-47BF6CEE04AA}" type="datetimeFigureOut">
              <a:rPr lang="en-US" smtClean="0"/>
              <a:t>4/5/2021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C1361C-B136-437B-ACD3-0F76ED826900}" type="slidenum">
              <a:rPr lang="en-US" smtClean="0"/>
              <a:t>‹#›</a:t>
            </a:fld>
            <a:endParaRPr lang="en-US"/>
          </a:p>
        </p:txBody>
      </p:sp>
    </p:spTree>
    <p:extLst>
      <p:ext uri="{BB962C8B-B14F-4D97-AF65-F5344CB8AC3E}">
        <p14:creationId xmlns:p14="http://schemas.microsoft.com/office/powerpoint/2010/main" val="736503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African studies are</a:t>
            </a:r>
            <a:r>
              <a:rPr lang="en-US" baseline="0" dirty="0" smtClean="0"/>
              <a:t> different with the scientific studies, especially in the methodologies used to collect data. This is influenced by the type of data they use in their studies. Unlike the scientific studies that focuses on different epistemological tools like concepts, theories and paradigms, Africana studies use methodologies that focuses on the intellectual tolls that moderate the relationship between them and their subjects. This relationship, as explained in chapter 12 of the RMAS text, must be culturally and emancipatory relevant to the context of their study. </a:t>
            </a:r>
            <a:endParaRPr lang="en-US" dirty="0"/>
          </a:p>
        </p:txBody>
      </p:sp>
      <p:sp>
        <p:nvSpPr>
          <p:cNvPr id="4" name="Slide Number Placeholder 3"/>
          <p:cNvSpPr>
            <a:spLocks noGrp="1"/>
          </p:cNvSpPr>
          <p:nvPr>
            <p:ph type="sldNum" sz="quarter" idx="10"/>
          </p:nvPr>
        </p:nvSpPr>
        <p:spPr/>
        <p:txBody>
          <a:bodyPr/>
          <a:lstStyle/>
          <a:p>
            <a:fld id="{DBC1361C-B136-437B-ACD3-0F76ED826900}" type="slidenum">
              <a:rPr lang="en-US" smtClean="0"/>
              <a:t>2</a:t>
            </a:fld>
            <a:endParaRPr lang="en-US"/>
          </a:p>
        </p:txBody>
      </p:sp>
    </p:spTree>
    <p:extLst>
      <p:ext uri="{BB962C8B-B14F-4D97-AF65-F5344CB8AC3E}">
        <p14:creationId xmlns:p14="http://schemas.microsoft.com/office/powerpoint/2010/main" val="2780475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Field research refers to the qualitative method</a:t>
            </a:r>
            <a:r>
              <a:rPr lang="en-US" baseline="0" dirty="0" smtClean="0"/>
              <a:t> used to collect data on a given group of people or natural setting. There are important factors to be considered when choosing a field research method. These factors are highlighted in this slide including the suitability of the setting where the research is conducted as well as the richness of its data. All these factors are important because they help the researcher to collect quality data. </a:t>
            </a:r>
            <a:endParaRPr lang="en-US" dirty="0"/>
          </a:p>
        </p:txBody>
      </p:sp>
      <p:sp>
        <p:nvSpPr>
          <p:cNvPr id="4" name="Slide Number Placeholder 3"/>
          <p:cNvSpPr>
            <a:spLocks noGrp="1"/>
          </p:cNvSpPr>
          <p:nvPr>
            <p:ph type="sldNum" sz="quarter" idx="10"/>
          </p:nvPr>
        </p:nvSpPr>
        <p:spPr/>
        <p:txBody>
          <a:bodyPr/>
          <a:lstStyle/>
          <a:p>
            <a:fld id="{DBC1361C-B136-437B-ACD3-0F76ED826900}" type="slidenum">
              <a:rPr lang="en-US" smtClean="0"/>
              <a:t>3</a:t>
            </a:fld>
            <a:endParaRPr lang="en-US"/>
          </a:p>
        </p:txBody>
      </p:sp>
    </p:spTree>
    <p:extLst>
      <p:ext uri="{BB962C8B-B14F-4D97-AF65-F5344CB8AC3E}">
        <p14:creationId xmlns:p14="http://schemas.microsoft.com/office/powerpoint/2010/main" val="357679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above-highlighted</a:t>
            </a:r>
            <a:r>
              <a:rPr lang="en-US" baseline="0" dirty="0" smtClean="0"/>
              <a:t> concepts are related to field research because they are used in someway. For example, profiling in qualitative research refers to the use of excerpts about an individual’s experiences. These excerpts are taken from a qualitative interviews. Other concepts like conversation analysis and discourse analysis are also important because they help enhance understanding and interpretation of the way people use a language since field research is mainly about interactions. </a:t>
            </a:r>
            <a:endParaRPr lang="en-US" dirty="0"/>
          </a:p>
        </p:txBody>
      </p:sp>
      <p:sp>
        <p:nvSpPr>
          <p:cNvPr id="4" name="Slide Number Placeholder 3"/>
          <p:cNvSpPr>
            <a:spLocks noGrp="1"/>
          </p:cNvSpPr>
          <p:nvPr>
            <p:ph type="sldNum" sz="quarter" idx="10"/>
          </p:nvPr>
        </p:nvSpPr>
        <p:spPr/>
        <p:txBody>
          <a:bodyPr/>
          <a:lstStyle/>
          <a:p>
            <a:fld id="{DBC1361C-B136-437B-ACD3-0F76ED826900}" type="slidenum">
              <a:rPr lang="en-US" smtClean="0"/>
              <a:t>4</a:t>
            </a:fld>
            <a:endParaRPr lang="en-US"/>
          </a:p>
        </p:txBody>
      </p:sp>
    </p:spTree>
    <p:extLst>
      <p:ext uri="{BB962C8B-B14F-4D97-AF65-F5344CB8AC3E}">
        <p14:creationId xmlns:p14="http://schemas.microsoft.com/office/powerpoint/2010/main" val="1476558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African studies use a different methodology</a:t>
            </a:r>
            <a:r>
              <a:rPr lang="en-US" baseline="0" dirty="0" smtClean="0"/>
              <a:t> to gather information about the African people and their experiences. Research, in African studies, play a significant role in promoting awareness about the problems that the Africana people face as well as how they can approach them. The methods used to collect and process information enables the readers of the Africana studies to make informed decisions. </a:t>
            </a:r>
            <a:endParaRPr lang="en-US" dirty="0"/>
          </a:p>
        </p:txBody>
      </p:sp>
      <p:sp>
        <p:nvSpPr>
          <p:cNvPr id="4" name="Slide Number Placeholder 3"/>
          <p:cNvSpPr>
            <a:spLocks noGrp="1"/>
          </p:cNvSpPr>
          <p:nvPr>
            <p:ph type="sldNum" sz="quarter" idx="10"/>
          </p:nvPr>
        </p:nvSpPr>
        <p:spPr/>
        <p:txBody>
          <a:bodyPr/>
          <a:lstStyle/>
          <a:p>
            <a:fld id="{DBC1361C-B136-437B-ACD3-0F76ED826900}" type="slidenum">
              <a:rPr lang="en-US" smtClean="0"/>
              <a:t>5</a:t>
            </a:fld>
            <a:endParaRPr lang="en-US"/>
          </a:p>
        </p:txBody>
      </p:sp>
    </p:spTree>
    <p:extLst>
      <p:ext uri="{BB962C8B-B14F-4D97-AF65-F5344CB8AC3E}">
        <p14:creationId xmlns:p14="http://schemas.microsoft.com/office/powerpoint/2010/main" val="511225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Africana</a:t>
            </a:r>
            <a:r>
              <a:rPr lang="en-US" baseline="0" dirty="0" smtClean="0"/>
              <a:t> studies understand the effects of overgeneralization in research and that is why they emphasize on building validity in the research process. Everything must be supported by credible evidence to build trustworthiness with the audience. Those who read the texts and studies they undertake must establish trust with the facts and evidence in their arguments. As Herbert explains, building that trust and validity of data involves choosing appropriate methods including fieldwork, which involves going to the place where the events happen. </a:t>
            </a:r>
            <a:endParaRPr lang="en-US" dirty="0"/>
          </a:p>
        </p:txBody>
      </p:sp>
      <p:sp>
        <p:nvSpPr>
          <p:cNvPr id="4" name="Slide Number Placeholder 3"/>
          <p:cNvSpPr>
            <a:spLocks noGrp="1"/>
          </p:cNvSpPr>
          <p:nvPr>
            <p:ph type="sldNum" sz="quarter" idx="10"/>
          </p:nvPr>
        </p:nvSpPr>
        <p:spPr/>
        <p:txBody>
          <a:bodyPr/>
          <a:lstStyle/>
          <a:p>
            <a:fld id="{DBC1361C-B136-437B-ACD3-0F76ED826900}" type="slidenum">
              <a:rPr lang="en-US" smtClean="0"/>
              <a:t>6</a:t>
            </a:fld>
            <a:endParaRPr lang="en-US"/>
          </a:p>
        </p:txBody>
      </p:sp>
    </p:spTree>
    <p:extLst>
      <p:ext uri="{BB962C8B-B14F-4D97-AF65-F5344CB8AC3E}">
        <p14:creationId xmlns:p14="http://schemas.microsoft.com/office/powerpoint/2010/main" val="3288389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Survey is one of the common methods that researchers use to collect data,</a:t>
            </a:r>
            <a:r>
              <a:rPr lang="en-US" baseline="0" dirty="0" smtClean="0"/>
              <a:t> especially primary data. Researchers can choose between interviews or questionnaires when they want to use a survey method. However, the main concern here, as RMAS chapter explains, is the way of constructing survey items. When survey items are constructed in the wrong way, the outcome quality is also affected. Therefore, researchers must understand the need to choose appropriate survey items. </a:t>
            </a:r>
            <a:endParaRPr lang="en-US" dirty="0"/>
          </a:p>
        </p:txBody>
      </p:sp>
      <p:sp>
        <p:nvSpPr>
          <p:cNvPr id="4" name="Slide Number Placeholder 3"/>
          <p:cNvSpPr>
            <a:spLocks noGrp="1"/>
          </p:cNvSpPr>
          <p:nvPr>
            <p:ph type="sldNum" sz="quarter" idx="10"/>
          </p:nvPr>
        </p:nvSpPr>
        <p:spPr/>
        <p:txBody>
          <a:bodyPr/>
          <a:lstStyle/>
          <a:p>
            <a:fld id="{DBC1361C-B136-437B-ACD3-0F76ED826900}" type="slidenum">
              <a:rPr lang="en-US" smtClean="0"/>
              <a:t>7</a:t>
            </a:fld>
            <a:endParaRPr lang="en-US"/>
          </a:p>
        </p:txBody>
      </p:sp>
    </p:spTree>
    <p:extLst>
      <p:ext uri="{BB962C8B-B14F-4D97-AF65-F5344CB8AC3E}">
        <p14:creationId xmlns:p14="http://schemas.microsoft.com/office/powerpoint/2010/main" val="3358597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Survey items do</a:t>
            </a:r>
            <a:r>
              <a:rPr lang="en-US" baseline="0" dirty="0" smtClean="0"/>
              <a:t> not only include the questions for the interview or questionnaires. Instead, it involves many other things including statements, which RMAS chapter describe as phrases and sentences used to collect information from the respondent. Basically, it involves creating a rapport with the respondent. This is also part of the interview or questioning because before one can collect data, he or she must build trust with the respondent to enable them (respondents) provide credible information. </a:t>
            </a:r>
            <a:endParaRPr lang="en-US" dirty="0"/>
          </a:p>
        </p:txBody>
      </p:sp>
      <p:sp>
        <p:nvSpPr>
          <p:cNvPr id="4" name="Slide Number Placeholder 3"/>
          <p:cNvSpPr>
            <a:spLocks noGrp="1"/>
          </p:cNvSpPr>
          <p:nvPr>
            <p:ph type="sldNum" sz="quarter" idx="10"/>
          </p:nvPr>
        </p:nvSpPr>
        <p:spPr/>
        <p:txBody>
          <a:bodyPr/>
          <a:lstStyle/>
          <a:p>
            <a:fld id="{DBC1361C-B136-437B-ACD3-0F76ED826900}" type="slidenum">
              <a:rPr lang="en-US" smtClean="0"/>
              <a:t>8</a:t>
            </a:fld>
            <a:endParaRPr lang="en-US"/>
          </a:p>
        </p:txBody>
      </p:sp>
    </p:spTree>
    <p:extLst>
      <p:ext uri="{BB962C8B-B14F-4D97-AF65-F5344CB8AC3E}">
        <p14:creationId xmlns:p14="http://schemas.microsoft.com/office/powerpoint/2010/main" val="2887378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Africana studies are</a:t>
            </a:r>
            <a:r>
              <a:rPr lang="en-US" baseline="0" dirty="0" smtClean="0"/>
              <a:t> unlike the other disciplines and studies because it is associated with wide range of challenges, including lack of cooperation from the respondents. While Africana authors and scholars agree that collecting primary data is important in building trust with the audience as it provides valid and credible evidence to support their argument, the process of coming about that data is not easy. Herbert cites lack of respondents’ cooperation that he experienced in his fieldwork. It paints a picture to the kind of challenges that Africana scholars go through as they try to depict the problems that their people go through. </a:t>
            </a:r>
            <a:endParaRPr lang="en-US" dirty="0"/>
          </a:p>
        </p:txBody>
      </p:sp>
      <p:sp>
        <p:nvSpPr>
          <p:cNvPr id="4" name="Slide Number Placeholder 3"/>
          <p:cNvSpPr>
            <a:spLocks noGrp="1"/>
          </p:cNvSpPr>
          <p:nvPr>
            <p:ph type="sldNum" sz="quarter" idx="10"/>
          </p:nvPr>
        </p:nvSpPr>
        <p:spPr/>
        <p:txBody>
          <a:bodyPr/>
          <a:lstStyle/>
          <a:p>
            <a:fld id="{DBC1361C-B136-437B-ACD3-0F76ED826900}" type="slidenum">
              <a:rPr lang="en-US" smtClean="0"/>
              <a:t>9</a:t>
            </a:fld>
            <a:endParaRPr lang="en-US"/>
          </a:p>
        </p:txBody>
      </p:sp>
    </p:spTree>
    <p:extLst>
      <p:ext uri="{BB962C8B-B14F-4D97-AF65-F5344CB8AC3E}">
        <p14:creationId xmlns:p14="http://schemas.microsoft.com/office/powerpoint/2010/main" val="3942865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Researchers can minimize their</a:t>
            </a:r>
            <a:r>
              <a:rPr lang="en-US" baseline="0" dirty="0" smtClean="0"/>
              <a:t> encounter with problems during research by considering some of the above highlighted solutions. For example, one can ensure that the questions are clear for the respondents to answer. The question should have only one response, this makes it easy for the respondent to answer. Also, one can avoid the double-barreled questions. These are multiple questions that require responses at the same time. In most cases, these kinds of questions will annoy respondents and discourage them from responding. </a:t>
            </a:r>
            <a:endParaRPr lang="en-US" dirty="0"/>
          </a:p>
        </p:txBody>
      </p:sp>
      <p:sp>
        <p:nvSpPr>
          <p:cNvPr id="4" name="Slide Number Placeholder 3"/>
          <p:cNvSpPr>
            <a:spLocks noGrp="1"/>
          </p:cNvSpPr>
          <p:nvPr>
            <p:ph type="sldNum" sz="quarter" idx="10"/>
          </p:nvPr>
        </p:nvSpPr>
        <p:spPr/>
        <p:txBody>
          <a:bodyPr/>
          <a:lstStyle/>
          <a:p>
            <a:fld id="{DBC1361C-B136-437B-ACD3-0F76ED826900}" type="slidenum">
              <a:rPr lang="en-US" smtClean="0"/>
              <a:t>10</a:t>
            </a:fld>
            <a:endParaRPr lang="en-US"/>
          </a:p>
        </p:txBody>
      </p:sp>
    </p:spTree>
    <p:extLst>
      <p:ext uri="{BB962C8B-B14F-4D97-AF65-F5344CB8AC3E}">
        <p14:creationId xmlns:p14="http://schemas.microsoft.com/office/powerpoint/2010/main" val="2486195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F3613446-9493-496F-874B-6B96E84DA8C2}" type="datetimeFigureOut">
              <a:rPr lang="en-US" smtClean="0"/>
              <a:t>4/5/2021</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F0BB8BF6-C1E7-409E-A2E4-1950509B7CF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613446-9493-496F-874B-6B96E84DA8C2}"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B8BF6-C1E7-409E-A2E4-1950509B7CF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613446-9493-496F-874B-6B96E84DA8C2}"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B8BF6-C1E7-409E-A2E4-1950509B7CF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613446-9493-496F-874B-6B96E84DA8C2}"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B8BF6-C1E7-409E-A2E4-1950509B7CF3}"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3613446-9493-496F-874B-6B96E84DA8C2}"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B8BF6-C1E7-409E-A2E4-1950509B7CF3}"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3613446-9493-496F-874B-6B96E84DA8C2}" type="datetimeFigureOut">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B8BF6-C1E7-409E-A2E4-1950509B7CF3}"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3613446-9493-496F-874B-6B96E84DA8C2}" type="datetimeFigureOut">
              <a:rPr lang="en-US" smtClean="0"/>
              <a:t>4/5/2021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BB8BF6-C1E7-409E-A2E4-1950509B7CF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613446-9493-496F-874B-6B96E84DA8C2}" type="datetimeFigureOut">
              <a:rPr lang="en-US" smtClean="0"/>
              <a:t>4/5/2021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BB8BF6-C1E7-409E-A2E4-1950509B7CF3}"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3613446-9493-496F-874B-6B96E84DA8C2}" type="datetimeFigureOut">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B8BF6-C1E7-409E-A2E4-1950509B7CF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613446-9493-496F-874B-6B96E84DA8C2}" type="datetimeFigureOut">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B8BF6-C1E7-409E-A2E4-1950509B7CF3}"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613446-9493-496F-874B-6B96E84DA8C2}" type="datetimeFigureOut">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B8BF6-C1E7-409E-A2E4-1950509B7CF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F3613446-9493-496F-874B-6B96E84DA8C2}" type="datetimeFigureOut">
              <a:rPr lang="en-US" smtClean="0"/>
              <a:t>4/5/2021</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F0BB8BF6-C1E7-409E-A2E4-1950509B7CF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Field Research </a:t>
            </a:r>
            <a:r>
              <a:rPr lang="en-US" dirty="0" smtClean="0"/>
              <a:t>and Data collection in Africana studies</a:t>
            </a:r>
            <a:endParaRPr lang="en-US" dirty="0"/>
          </a:p>
        </p:txBody>
      </p:sp>
      <p:sp>
        <p:nvSpPr>
          <p:cNvPr id="3" name="Subtitle 2"/>
          <p:cNvSpPr>
            <a:spLocks noGrp="1"/>
          </p:cNvSpPr>
          <p:nvPr>
            <p:ph type="subTitle" idx="1"/>
          </p:nvPr>
        </p:nvSpPr>
        <p:spPr>
          <a:xfrm>
            <a:off x="1371600" y="3429000"/>
            <a:ext cx="6400800" cy="1752600"/>
          </a:xfrm>
        </p:spPr>
        <p:txBody>
          <a:bodyPr>
            <a:normAutofit/>
          </a:bodyPr>
          <a:lstStyle/>
          <a:p>
            <a:r>
              <a:rPr lang="en-US" dirty="0" smtClean="0"/>
              <a:t>Student’s Name </a:t>
            </a:r>
          </a:p>
          <a:p>
            <a:r>
              <a:rPr lang="en-US" dirty="0" smtClean="0"/>
              <a:t>Institution </a:t>
            </a:r>
            <a:endParaRPr lang="en-US" dirty="0"/>
          </a:p>
        </p:txBody>
      </p:sp>
    </p:spTree>
    <p:extLst>
      <p:ext uri="{BB962C8B-B14F-4D97-AF65-F5344CB8AC3E}">
        <p14:creationId xmlns:p14="http://schemas.microsoft.com/office/powerpoint/2010/main" val="3094853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Setting Survey Questions</a:t>
            </a:r>
            <a:endParaRPr lang="en-US" dirty="0"/>
          </a:p>
        </p:txBody>
      </p:sp>
      <p:sp>
        <p:nvSpPr>
          <p:cNvPr id="3" name="Content Placeholder 2"/>
          <p:cNvSpPr>
            <a:spLocks noGrp="1"/>
          </p:cNvSpPr>
          <p:nvPr>
            <p:ph idx="1"/>
          </p:nvPr>
        </p:nvSpPr>
        <p:spPr/>
        <p:txBody>
          <a:bodyPr>
            <a:normAutofit lnSpcReduction="10000"/>
          </a:bodyPr>
          <a:lstStyle/>
          <a:p>
            <a:r>
              <a:rPr lang="en-US" dirty="0" smtClean="0"/>
              <a:t>To avoid problems during the survey process, the following considerations can help</a:t>
            </a:r>
          </a:p>
          <a:p>
            <a:r>
              <a:rPr lang="en-US" dirty="0" smtClean="0"/>
              <a:t>1. Clarity- the survey items should be easily interpretable </a:t>
            </a:r>
          </a:p>
          <a:p>
            <a:r>
              <a:rPr lang="en-US" dirty="0" smtClean="0"/>
              <a:t>2. Avoid double-barreled questions-these are questions that are tow separate things but they need a response at the same time</a:t>
            </a:r>
          </a:p>
          <a:p>
            <a:r>
              <a:rPr lang="en-US" dirty="0" smtClean="0"/>
              <a:t>3. Choose competent respondents-Respondents should be knowledgeable about the issue or questions they are asked </a:t>
            </a:r>
            <a:endParaRPr lang="en-US" dirty="0"/>
          </a:p>
        </p:txBody>
      </p:sp>
    </p:spTree>
    <p:extLst>
      <p:ext uri="{BB962C8B-B14F-4D97-AF65-F5344CB8AC3E}">
        <p14:creationId xmlns:p14="http://schemas.microsoft.com/office/powerpoint/2010/main" val="2780154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lstStyle/>
          <a:p>
            <a:r>
              <a:rPr lang="en-US" dirty="0"/>
              <a:t>Herbert, S. (2001). From spy to okay guy: Trust and validity in fieldwork with the police. </a:t>
            </a:r>
            <a:r>
              <a:rPr lang="en-US" i="1" dirty="0"/>
              <a:t>Geographical Review</a:t>
            </a:r>
            <a:r>
              <a:rPr lang="en-US" dirty="0"/>
              <a:t>, </a:t>
            </a:r>
            <a:r>
              <a:rPr lang="en-US" i="1" dirty="0"/>
              <a:t>91</a:t>
            </a:r>
            <a:r>
              <a:rPr lang="en-US" dirty="0"/>
              <a:t>(1-2), </a:t>
            </a:r>
            <a:r>
              <a:rPr lang="en-US" dirty="0" smtClean="0"/>
              <a:t>304-310</a:t>
            </a:r>
          </a:p>
          <a:p>
            <a:r>
              <a:rPr lang="en-US" dirty="0" smtClean="0"/>
              <a:t>RMAS-Chapter 12. “Qualitative Field Research and Data Analysis,” pp. 256-276; In McDougal, </a:t>
            </a:r>
            <a:r>
              <a:rPr lang="en-US" dirty="0" err="1" smtClean="0"/>
              <a:t>Serie</a:t>
            </a:r>
            <a:r>
              <a:rPr lang="en-US" dirty="0" smtClean="0"/>
              <a:t> III. (2014). </a:t>
            </a:r>
            <a:endParaRPr lang="en-US" dirty="0"/>
          </a:p>
        </p:txBody>
      </p:sp>
    </p:spTree>
    <p:extLst>
      <p:ext uri="{BB962C8B-B14F-4D97-AF65-F5344CB8AC3E}">
        <p14:creationId xmlns:p14="http://schemas.microsoft.com/office/powerpoint/2010/main" val="1250320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Scientific research is characterized by epistemological tools such as:</a:t>
            </a:r>
          </a:p>
          <a:p>
            <a:r>
              <a:rPr lang="en-US" dirty="0" smtClean="0"/>
              <a:t>-Concepts </a:t>
            </a:r>
          </a:p>
          <a:p>
            <a:r>
              <a:rPr lang="en-US" dirty="0" smtClean="0"/>
              <a:t>-Theories </a:t>
            </a:r>
          </a:p>
          <a:p>
            <a:r>
              <a:rPr lang="en-US" dirty="0" smtClean="0"/>
              <a:t>-And, paradigms </a:t>
            </a:r>
          </a:p>
          <a:p>
            <a:r>
              <a:rPr lang="en-US" dirty="0" smtClean="0"/>
              <a:t>All these concepts moderate the relationship between the object and subject</a:t>
            </a:r>
          </a:p>
          <a:p>
            <a:r>
              <a:rPr lang="en-US" dirty="0" smtClean="0"/>
              <a:t>In African studies, the intellectual tools moderate the relationship between what is culturally and emancipatory relevant (RMAS)</a:t>
            </a:r>
          </a:p>
        </p:txBody>
      </p:sp>
    </p:spTree>
    <p:extLst>
      <p:ext uri="{BB962C8B-B14F-4D97-AF65-F5344CB8AC3E}">
        <p14:creationId xmlns:p14="http://schemas.microsoft.com/office/powerpoint/2010/main" val="507962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Research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Field research-Qualitative approach used to collect data on people or natural setting (RMAS)</a:t>
            </a:r>
          </a:p>
          <a:p>
            <a:r>
              <a:rPr lang="en-US" dirty="0" smtClean="0"/>
              <a:t>Field research is influenced by:</a:t>
            </a:r>
          </a:p>
          <a:p>
            <a:r>
              <a:rPr lang="en-US" dirty="0" smtClean="0"/>
              <a:t>Containment-bounded areas where groups interact</a:t>
            </a:r>
          </a:p>
          <a:p>
            <a:r>
              <a:rPr lang="en-US" dirty="0" smtClean="0"/>
              <a:t>Richness of the site </a:t>
            </a:r>
          </a:p>
          <a:p>
            <a:r>
              <a:rPr lang="en-US" dirty="0" smtClean="0"/>
              <a:t>Unfamiliarity with the environment </a:t>
            </a:r>
          </a:p>
          <a:p>
            <a:r>
              <a:rPr lang="en-US" dirty="0" smtClean="0"/>
              <a:t>Suitability of the setting </a:t>
            </a:r>
          </a:p>
        </p:txBody>
      </p:sp>
    </p:spTree>
    <p:extLst>
      <p:ext uri="{BB962C8B-B14F-4D97-AF65-F5344CB8AC3E}">
        <p14:creationId xmlns:p14="http://schemas.microsoft.com/office/powerpoint/2010/main" val="2138932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Concepts related to field research</a:t>
            </a:r>
            <a:endParaRPr lang="en-US" dirty="0"/>
          </a:p>
        </p:txBody>
      </p:sp>
      <p:sp>
        <p:nvSpPr>
          <p:cNvPr id="3" name="Content Placeholder 2"/>
          <p:cNvSpPr>
            <a:spLocks noGrp="1"/>
          </p:cNvSpPr>
          <p:nvPr>
            <p:ph idx="1"/>
          </p:nvPr>
        </p:nvSpPr>
        <p:spPr/>
        <p:txBody>
          <a:bodyPr>
            <a:normAutofit lnSpcReduction="10000"/>
          </a:bodyPr>
          <a:lstStyle/>
          <a:p>
            <a:r>
              <a:rPr lang="en-US" dirty="0" smtClean="0"/>
              <a:t>Qualitative interviews-semi-structured and unstructured interviews used </a:t>
            </a:r>
          </a:p>
          <a:p>
            <a:r>
              <a:rPr lang="en-US" dirty="0" smtClean="0"/>
              <a:t>Discourse analysis-research technique that enables the researcher to systematically analyze the content </a:t>
            </a:r>
          </a:p>
          <a:p>
            <a:r>
              <a:rPr lang="en-US" dirty="0" smtClean="0"/>
              <a:t>Conversation analysis-Treating language as a topic rather than a resource </a:t>
            </a:r>
          </a:p>
          <a:p>
            <a:r>
              <a:rPr lang="en-US" dirty="0" smtClean="0"/>
              <a:t>Profiling-The use of excerpts about a person’s experience </a:t>
            </a:r>
            <a:endParaRPr lang="en-US" dirty="0"/>
          </a:p>
        </p:txBody>
      </p:sp>
    </p:spTree>
    <p:extLst>
      <p:ext uri="{BB962C8B-B14F-4D97-AF65-F5344CB8AC3E}">
        <p14:creationId xmlns:p14="http://schemas.microsoft.com/office/powerpoint/2010/main" val="1843261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Field Research in Africana studies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Within the discipline of Africana studies, </a:t>
            </a:r>
          </a:p>
          <a:p>
            <a:r>
              <a:rPr lang="en-US" dirty="0" smtClean="0"/>
              <a:t>Research introduces readers to techniques and tools used to study a problem </a:t>
            </a:r>
          </a:p>
          <a:p>
            <a:r>
              <a:rPr lang="en-US" dirty="0" smtClean="0"/>
              <a:t>It formulates data-driven and reliable conclusions to problems faced by Africana people</a:t>
            </a:r>
          </a:p>
          <a:p>
            <a:r>
              <a:rPr lang="en-US" dirty="0" smtClean="0"/>
              <a:t>Increases awareness of the methods for collecting and processing information </a:t>
            </a:r>
          </a:p>
          <a:p>
            <a:r>
              <a:rPr lang="en-US" dirty="0" smtClean="0"/>
              <a:t>This information helps to make informed decisions</a:t>
            </a:r>
          </a:p>
        </p:txBody>
      </p:sp>
    </p:spTree>
    <p:extLst>
      <p:ext uri="{BB962C8B-B14F-4D97-AF65-F5344CB8AC3E}">
        <p14:creationId xmlns:p14="http://schemas.microsoft.com/office/powerpoint/2010/main" val="2697568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Evidence and Support</a:t>
            </a:r>
            <a:endParaRPr lang="en-US" dirty="0"/>
          </a:p>
        </p:txBody>
      </p:sp>
      <p:sp>
        <p:nvSpPr>
          <p:cNvPr id="3" name="Content Placeholder 2"/>
          <p:cNvSpPr>
            <a:spLocks noGrp="1"/>
          </p:cNvSpPr>
          <p:nvPr>
            <p:ph idx="1"/>
          </p:nvPr>
        </p:nvSpPr>
        <p:spPr/>
        <p:txBody>
          <a:bodyPr>
            <a:normAutofit lnSpcReduction="10000"/>
          </a:bodyPr>
          <a:lstStyle/>
          <a:p>
            <a:r>
              <a:rPr lang="en-US" dirty="0" smtClean="0"/>
              <a:t>Africana researchers value the significance of evidence to support their argument</a:t>
            </a:r>
          </a:p>
          <a:p>
            <a:r>
              <a:rPr lang="en-US" dirty="0" smtClean="0"/>
              <a:t>This involves choosing the right data collection method and processing information in the right manner</a:t>
            </a:r>
          </a:p>
          <a:p>
            <a:r>
              <a:rPr lang="en-US" dirty="0" smtClean="0"/>
              <a:t>Overgeneralization is discouraged by encouraging validity in research </a:t>
            </a:r>
          </a:p>
          <a:p>
            <a:r>
              <a:rPr lang="en-US" dirty="0" smtClean="0"/>
              <a:t>This encourages trust from the readers (Herbert, 2001)</a:t>
            </a:r>
          </a:p>
        </p:txBody>
      </p:sp>
    </p:spTree>
    <p:extLst>
      <p:ext uri="{BB962C8B-B14F-4D97-AF65-F5344CB8AC3E}">
        <p14:creationId xmlns:p14="http://schemas.microsoft.com/office/powerpoint/2010/main" val="1235877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Survey Questions in field research </a:t>
            </a:r>
            <a:endParaRPr lang="en-US" dirty="0"/>
          </a:p>
        </p:txBody>
      </p:sp>
      <p:sp>
        <p:nvSpPr>
          <p:cNvPr id="3" name="Content Placeholder 2"/>
          <p:cNvSpPr>
            <a:spLocks noGrp="1"/>
          </p:cNvSpPr>
          <p:nvPr>
            <p:ph idx="1"/>
          </p:nvPr>
        </p:nvSpPr>
        <p:spPr/>
        <p:txBody>
          <a:bodyPr>
            <a:normAutofit lnSpcReduction="10000"/>
          </a:bodyPr>
          <a:lstStyle/>
          <a:p>
            <a:r>
              <a:rPr lang="en-US" dirty="0" smtClean="0"/>
              <a:t>Survey is a commonly used data collection method</a:t>
            </a:r>
          </a:p>
          <a:p>
            <a:r>
              <a:rPr lang="en-US" dirty="0" smtClean="0"/>
              <a:t>Survey data can be collected using two methods:</a:t>
            </a:r>
          </a:p>
          <a:p>
            <a:r>
              <a:rPr lang="en-US" dirty="0" smtClean="0"/>
              <a:t>Questionnaires and interviews</a:t>
            </a:r>
          </a:p>
          <a:p>
            <a:r>
              <a:rPr lang="en-US" dirty="0" smtClean="0"/>
              <a:t>Whether one chooses questionnaires or interview method, how to construct the survey items is important </a:t>
            </a:r>
          </a:p>
          <a:p>
            <a:r>
              <a:rPr lang="en-US" dirty="0" smtClean="0"/>
              <a:t>Knowing how to set and construct survey items improves the validity and quality of the research (RMAS)</a:t>
            </a:r>
            <a:endParaRPr lang="en-US" dirty="0"/>
          </a:p>
        </p:txBody>
      </p:sp>
    </p:spTree>
    <p:extLst>
      <p:ext uri="{BB962C8B-B14F-4D97-AF65-F5344CB8AC3E}">
        <p14:creationId xmlns:p14="http://schemas.microsoft.com/office/powerpoint/2010/main" val="3877153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Constructing survey items</a:t>
            </a:r>
            <a:endParaRPr lang="en-US" dirty="0"/>
          </a:p>
        </p:txBody>
      </p:sp>
      <p:sp>
        <p:nvSpPr>
          <p:cNvPr id="3" name="Content Placeholder 2"/>
          <p:cNvSpPr>
            <a:spLocks noGrp="1"/>
          </p:cNvSpPr>
          <p:nvPr>
            <p:ph idx="1"/>
          </p:nvPr>
        </p:nvSpPr>
        <p:spPr/>
        <p:txBody>
          <a:bodyPr>
            <a:normAutofit lnSpcReduction="10000"/>
          </a:bodyPr>
          <a:lstStyle/>
          <a:p>
            <a:r>
              <a:rPr lang="en-US" dirty="0" smtClean="0"/>
              <a:t>Contrary to what many people think, that survey items involve questions </a:t>
            </a:r>
          </a:p>
          <a:p>
            <a:r>
              <a:rPr lang="en-US" dirty="0" smtClean="0"/>
              <a:t>RMAS chapter on survey design explains that survey can include various items including statement </a:t>
            </a:r>
          </a:p>
          <a:p>
            <a:r>
              <a:rPr lang="en-US" dirty="0" smtClean="0"/>
              <a:t>Statements are the phrases used to gather information about the respondent (RMAS)</a:t>
            </a:r>
          </a:p>
          <a:p>
            <a:r>
              <a:rPr lang="en-US" dirty="0" smtClean="0"/>
              <a:t>It involves creating rapport with the respondent </a:t>
            </a:r>
            <a:endParaRPr lang="en-US" dirty="0"/>
          </a:p>
        </p:txBody>
      </p:sp>
    </p:spTree>
    <p:extLst>
      <p:ext uri="{BB962C8B-B14F-4D97-AF65-F5344CB8AC3E}">
        <p14:creationId xmlns:p14="http://schemas.microsoft.com/office/powerpoint/2010/main" val="3235927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Continuation of survey questions </a:t>
            </a:r>
            <a:endParaRPr lang="en-US" dirty="0"/>
          </a:p>
        </p:txBody>
      </p:sp>
      <p:sp>
        <p:nvSpPr>
          <p:cNvPr id="3" name="Content Placeholder 2"/>
          <p:cNvSpPr>
            <a:spLocks noGrp="1"/>
          </p:cNvSpPr>
          <p:nvPr>
            <p:ph idx="1"/>
          </p:nvPr>
        </p:nvSpPr>
        <p:spPr/>
        <p:txBody>
          <a:bodyPr>
            <a:normAutofit lnSpcReduction="10000"/>
          </a:bodyPr>
          <a:lstStyle/>
          <a:p>
            <a:r>
              <a:rPr lang="en-US" dirty="0" smtClean="0"/>
              <a:t>Setting a good impression during the interview is important to the entire survey process </a:t>
            </a:r>
          </a:p>
          <a:p>
            <a:r>
              <a:rPr lang="en-US" dirty="0" smtClean="0"/>
              <a:t>However, as Herbert (2001) explains, it is not easy to achieve</a:t>
            </a:r>
          </a:p>
          <a:p>
            <a:r>
              <a:rPr lang="en-US" dirty="0" smtClean="0"/>
              <a:t>Rapport rarely comes easily as respondents may decide not to cooperate with the researcher (Herbert, 2001)</a:t>
            </a:r>
          </a:p>
          <a:p>
            <a:r>
              <a:rPr lang="en-US" dirty="0" smtClean="0"/>
              <a:t>For Africana researchers, this is part of challenges in undertaking Africana studies </a:t>
            </a:r>
            <a:endParaRPr lang="en-US" dirty="0"/>
          </a:p>
        </p:txBody>
      </p:sp>
    </p:spTree>
    <p:extLst>
      <p:ext uri="{BB962C8B-B14F-4D97-AF65-F5344CB8AC3E}">
        <p14:creationId xmlns:p14="http://schemas.microsoft.com/office/powerpoint/2010/main" val="40030242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484</TotalTime>
  <Words>1284</Words>
  <Application>Microsoft Office PowerPoint</Application>
  <PresentationFormat>On-screen Show (4:3)</PresentationFormat>
  <Paragraphs>75</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Couture</vt:lpstr>
      <vt:lpstr>Field Research and Data collection in Africana studies</vt:lpstr>
      <vt:lpstr>Introduction </vt:lpstr>
      <vt:lpstr>Field Research</vt:lpstr>
      <vt:lpstr>Concepts related to field research</vt:lpstr>
      <vt:lpstr>Field Research in Africana studies</vt:lpstr>
      <vt:lpstr>Evidence and Support</vt:lpstr>
      <vt:lpstr>Survey Questions in field research </vt:lpstr>
      <vt:lpstr>Constructing survey items</vt:lpstr>
      <vt:lpstr>Continuation of survey questions </vt:lpstr>
      <vt:lpstr>Setting Survey Questions</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acer</cp:lastModifiedBy>
  <cp:revision>12</cp:revision>
  <dcterms:created xsi:type="dcterms:W3CDTF">2021-04-02T05:14:15Z</dcterms:created>
  <dcterms:modified xsi:type="dcterms:W3CDTF">2021-04-05T10:28:46Z</dcterms:modified>
</cp:coreProperties>
</file>